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7" r:id="rId4"/>
    <p:sldId id="278" r:id="rId5"/>
    <p:sldId id="279" r:id="rId6"/>
    <p:sldId id="281" r:id="rId7"/>
    <p:sldId id="282" r:id="rId8"/>
    <p:sldId id="284" r:id="rId9"/>
    <p:sldId id="285" r:id="rId10"/>
    <p:sldId id="286" r:id="rId11"/>
    <p:sldId id="287" r:id="rId12"/>
    <p:sldId id="288" r:id="rId13"/>
    <p:sldId id="289" r:id="rId14"/>
    <p:sldId id="290" r:id="rId15"/>
    <p:sldId id="291" r:id="rId16"/>
    <p:sldId id="292" r:id="rId17"/>
    <p:sldId id="29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50" d="100"/>
          <a:sy n="50" d="100"/>
        </p:scale>
        <p:origin x="-1286"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01E62178-2F94-4A2A-A077-8050332DBE30}" type="datetimeFigureOut">
              <a:rPr lang="en-US" smtClean="0"/>
              <a:pPr/>
              <a:t>10/24/2019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1E62178-2F94-4A2A-A077-8050332DBE30}" type="datetimeFigureOut">
              <a:rPr lang="en-US" smtClean="0"/>
              <a:pPr/>
              <a:t>10/24/2019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215265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838200"/>
            <a:ext cx="63055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1E62178-2F94-4A2A-A077-8050332DBE30}" type="datetimeFigureOut">
              <a:rPr lang="en-US" smtClean="0"/>
              <a:pPr/>
              <a:t>10/24/2019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1E62178-2F94-4A2A-A077-8050332DBE30}" type="datetimeFigureOut">
              <a:rPr lang="en-US" smtClean="0"/>
              <a:pPr/>
              <a:t>10/24/2019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2178-2F94-4A2A-A077-8050332DBE30}" type="datetimeFigureOut">
              <a:rPr lang="en-US" smtClean="0"/>
              <a:pPr/>
              <a:t>10/24/2019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981200"/>
            <a:ext cx="4229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81200"/>
            <a:ext cx="4229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1E62178-2F94-4A2A-A077-8050332DBE30}" type="datetimeFigureOut">
              <a:rPr lang="en-US" smtClean="0"/>
              <a:pPr/>
              <a:t>10/24/2019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1E62178-2F94-4A2A-A077-8050332DBE30}" type="datetimeFigureOut">
              <a:rPr lang="en-US" smtClean="0"/>
              <a:pPr/>
              <a:t>10/24/2019</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1E62178-2F94-4A2A-A077-8050332DBE30}" type="datetimeFigureOut">
              <a:rPr lang="en-US" smtClean="0"/>
              <a:pPr/>
              <a:t>10/24/2019</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1E62178-2F94-4A2A-A077-8050332DBE30}" type="datetimeFigureOut">
              <a:rPr lang="en-US" smtClean="0"/>
              <a:pPr/>
              <a:t>10/24/2019</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1E62178-2F94-4A2A-A077-8050332DBE30}" type="datetimeFigureOut">
              <a:rPr lang="en-US" smtClean="0"/>
              <a:pPr/>
              <a:t>10/24/2019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1E62178-2F94-4A2A-A077-8050332DBE30}" type="datetimeFigureOut">
              <a:rPr lang="en-US" smtClean="0"/>
              <a:pPr/>
              <a:t>10/24/2019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838200"/>
            <a:ext cx="8610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981200"/>
            <a:ext cx="8610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01E62178-2F94-4A2A-A077-8050332DBE30}" type="datetimeFigureOut">
              <a:rPr lang="en-US" smtClean="0"/>
              <a:pPr/>
              <a:t>10/24/2019</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2DAFE40-615F-4045-8F94-CFE24D7F4E7D}" type="slidenum">
              <a:rPr lang="en-US" smtClean="0"/>
              <a:pPr/>
              <a:t>‹#›</a:t>
            </a:fld>
            <a:endParaRPr lang="en-US"/>
          </a:p>
        </p:txBody>
      </p:sp>
      <p:pic>
        <p:nvPicPr>
          <p:cNvPr id="1042" name="Picture 18" descr="E:\PFiles\MSOffice\Clipart\homeanim\j0076144.gif"/>
          <p:cNvPicPr>
            <a:picLocks noChangeAspect="1" noChangeArrowheads="1" noCrop="1"/>
          </p:cNvPicPr>
          <p:nvPr/>
        </p:nvPicPr>
        <p:blipFill>
          <a:blip r:embed="rId13" cstate="print"/>
          <a:srcRect/>
          <a:stretch>
            <a:fillRect/>
          </a:stretch>
        </p:blipFill>
        <p:spPr bwMode="auto">
          <a:xfrm>
            <a:off x="0" y="0"/>
            <a:ext cx="9144000" cy="903288"/>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timing>
    <p:tnLst>
      <p:par>
        <p:cTn id="1" dur="indefinite" restart="never" nodeType="tmRoot"/>
      </p:par>
    </p:tnLst>
  </p:timing>
  <p:txStyles>
    <p:titleStyle>
      <a:lvl1pPr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2pPr>
      <a:lvl3pPr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3pPr>
      <a:lvl4pPr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4pPr>
      <a:lvl5pPr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5pPr>
      <a:lvl6pPr marL="457200"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6pPr>
      <a:lvl7pPr marL="914400"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7pPr>
      <a:lvl8pPr marL="1371600"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8pPr>
      <a:lvl9pPr marL="1828800"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924800" cy="1085850"/>
          </a:xfrm>
        </p:spPr>
        <p:txBody>
          <a:bodyPr/>
          <a:lstStyle/>
          <a:p>
            <a:r>
              <a:rPr lang="en-US" dirty="0" smtClean="0"/>
              <a:t>LECTURE # 06</a:t>
            </a:r>
            <a:br>
              <a:rPr lang="en-US" dirty="0" smtClean="0"/>
            </a:br>
            <a:r>
              <a:rPr lang="en-US" dirty="0" smtClean="0"/>
              <a:t/>
            </a:r>
            <a:br>
              <a:rPr lang="en-US" dirty="0" smtClean="0"/>
            </a:br>
            <a:r>
              <a:rPr lang="en-US" dirty="0" smtClean="0"/>
              <a:t>LOCATION OF ACTIVITIES</a:t>
            </a:r>
            <a:br>
              <a:rPr lang="en-US" dirty="0" smtClean="0"/>
            </a:br>
            <a:r>
              <a:rPr lang="en-US" sz="3800" dirty="0" smtClean="0"/>
              <a:t>RESIDENTIAL ACTIVITY &amp;</a:t>
            </a:r>
            <a:br>
              <a:rPr lang="en-US" sz="3800" dirty="0" smtClean="0"/>
            </a:br>
            <a:r>
              <a:rPr lang="en-US" sz="3800" dirty="0" smtClean="0"/>
              <a:t>COMMERCIAL ACTIVITY</a:t>
            </a:r>
            <a:endParaRPr lang="en-US" sz="3800"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Public Areas</a:t>
            </a:r>
            <a:endParaRPr lang="en-US" dirty="0">
              <a:solidFill>
                <a:schemeClr val="accent2">
                  <a:lumMod val="50000"/>
                </a:schemeClr>
              </a:solidFill>
            </a:endParaRPr>
          </a:p>
        </p:txBody>
      </p:sp>
      <p:sp>
        <p:nvSpPr>
          <p:cNvPr id="3" name="Content Placeholder 2"/>
          <p:cNvSpPr>
            <a:spLocks noGrp="1"/>
          </p:cNvSpPr>
          <p:nvPr>
            <p:ph idx="1"/>
          </p:nvPr>
        </p:nvSpPr>
        <p:spPr>
          <a:xfrm>
            <a:off x="304800" y="1828800"/>
            <a:ext cx="8458200" cy="4343400"/>
          </a:xfrm>
        </p:spPr>
        <p:txBody>
          <a:bodyPr>
            <a:noAutofit/>
          </a:bodyPr>
          <a:lstStyle/>
          <a:p>
            <a:pPr algn="just"/>
            <a:r>
              <a:rPr lang="en-US" sz="2400" dirty="0" smtClean="0"/>
              <a:t>Public areas are used by all residents of a residential developmen</a:t>
            </a:r>
            <a:r>
              <a:rPr lang="en-US" sz="2400" dirty="0" smtClean="0"/>
              <a:t>t.</a:t>
            </a:r>
          </a:p>
          <a:p>
            <a:pPr algn="just"/>
            <a:r>
              <a:rPr lang="en-US" sz="2400" dirty="0" smtClean="0"/>
              <a:t>They include:</a:t>
            </a:r>
          </a:p>
          <a:p>
            <a:pPr lvl="2" algn="just">
              <a:buFont typeface="Wingdings" pitchFamily="2" charset="2"/>
              <a:buChar char="ü"/>
            </a:pPr>
            <a:r>
              <a:rPr lang="en-US" dirty="0" smtClean="0"/>
              <a:t>Parking areas,</a:t>
            </a:r>
          </a:p>
          <a:p>
            <a:pPr lvl="2" algn="just">
              <a:buFont typeface="Wingdings" pitchFamily="2" charset="2"/>
              <a:buChar char="ü"/>
            </a:pPr>
            <a:r>
              <a:rPr lang="en-US" dirty="0" smtClean="0"/>
              <a:t>Roads, </a:t>
            </a:r>
          </a:p>
          <a:p>
            <a:pPr lvl="2" algn="just">
              <a:buFont typeface="Wingdings" pitchFamily="2" charset="2"/>
              <a:buChar char="ü"/>
            </a:pPr>
            <a:r>
              <a:rPr lang="en-US" dirty="0" smtClean="0"/>
              <a:t>Walkways, </a:t>
            </a:r>
          </a:p>
          <a:p>
            <a:pPr lvl="2" algn="just">
              <a:buFont typeface="Wingdings" pitchFamily="2" charset="2"/>
              <a:buChar char="ü"/>
            </a:pPr>
            <a:r>
              <a:rPr lang="en-US" dirty="0" smtClean="0"/>
              <a:t>Parks,</a:t>
            </a:r>
          </a:p>
          <a:p>
            <a:pPr lvl="2" algn="just">
              <a:buFont typeface="Wingdings" pitchFamily="2" charset="2"/>
              <a:buChar char="ü"/>
            </a:pPr>
            <a:r>
              <a:rPr lang="en-US" sz="2000" dirty="0" smtClean="0"/>
              <a:t>Playgrounds,</a:t>
            </a:r>
          </a:p>
          <a:p>
            <a:pPr lvl="2" algn="just">
              <a:buFont typeface="Wingdings" pitchFamily="2" charset="2"/>
              <a:buChar char="ü"/>
            </a:pPr>
            <a:r>
              <a:rPr lang="en-US" sz="2000" dirty="0" smtClean="0"/>
              <a:t>Waste collection facilities, etc.</a:t>
            </a:r>
            <a:endParaRPr lang="en-US" sz="2000" dirty="0" smtClean="0"/>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Semi Public Areas</a:t>
            </a:r>
            <a:endParaRPr lang="en-US" dirty="0">
              <a:solidFill>
                <a:schemeClr val="accent2">
                  <a:lumMod val="50000"/>
                </a:schemeClr>
              </a:solidFill>
            </a:endParaRPr>
          </a:p>
        </p:txBody>
      </p:sp>
      <p:sp>
        <p:nvSpPr>
          <p:cNvPr id="3" name="Content Placeholder 2"/>
          <p:cNvSpPr>
            <a:spLocks noGrp="1"/>
          </p:cNvSpPr>
          <p:nvPr>
            <p:ph idx="1"/>
          </p:nvPr>
        </p:nvSpPr>
        <p:spPr>
          <a:xfrm>
            <a:off x="304800" y="1828800"/>
            <a:ext cx="8458200" cy="4343400"/>
          </a:xfrm>
        </p:spPr>
        <p:txBody>
          <a:bodyPr>
            <a:noAutofit/>
          </a:bodyPr>
          <a:lstStyle/>
          <a:p>
            <a:pPr algn="just"/>
            <a:r>
              <a:rPr lang="en-US" sz="2400" dirty="0" smtClean="0"/>
              <a:t>Semi-public areas are the community or other recreational facilities available only to residents or visitors of a particular residential development or apartment complex.</a:t>
            </a:r>
            <a:endParaRPr lang="en-US" sz="2400" dirty="0" smtClean="0"/>
          </a:p>
          <a:p>
            <a:pPr algn="just"/>
            <a:r>
              <a:rPr lang="en-US" sz="2400" dirty="0" smtClean="0"/>
              <a:t>They include:</a:t>
            </a:r>
          </a:p>
          <a:p>
            <a:pPr lvl="2" algn="just">
              <a:buFont typeface="Wingdings" pitchFamily="2" charset="2"/>
              <a:buChar char="ü"/>
            </a:pPr>
            <a:r>
              <a:rPr lang="en-US" dirty="0" smtClean="0"/>
              <a:t>Community swimming pools,</a:t>
            </a:r>
          </a:p>
          <a:p>
            <a:pPr lvl="2" algn="just">
              <a:buFont typeface="Wingdings" pitchFamily="2" charset="2"/>
              <a:buChar char="ü"/>
            </a:pPr>
            <a:r>
              <a:rPr lang="en-US" dirty="0" smtClean="0"/>
              <a:t>Entry areas</a:t>
            </a:r>
            <a:r>
              <a:rPr lang="en-US" dirty="0" smtClean="0"/>
              <a:t>, </a:t>
            </a:r>
          </a:p>
          <a:p>
            <a:pPr lvl="2" algn="just">
              <a:buFont typeface="Wingdings" pitchFamily="2" charset="2"/>
              <a:buChar char="ü"/>
            </a:pPr>
            <a:r>
              <a:rPr lang="en-US" dirty="0" smtClean="0"/>
              <a:t>Lobbies, </a:t>
            </a:r>
            <a:endParaRPr lang="en-US" dirty="0" smtClean="0"/>
          </a:p>
          <a:p>
            <a:pPr lvl="2" algn="just">
              <a:buFont typeface="Wingdings" pitchFamily="2" charset="2"/>
              <a:buChar char="ü"/>
            </a:pPr>
            <a:r>
              <a:rPr lang="en-US" sz="2000" dirty="0" smtClean="0"/>
              <a:t>Corridors</a:t>
            </a:r>
            <a:r>
              <a:rPr lang="en-US" sz="2000" dirty="0" smtClean="0"/>
              <a:t>, etc.</a:t>
            </a:r>
            <a:endParaRPr lang="en-US" sz="2000" dirty="0" smtClean="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Private Areas</a:t>
            </a:r>
            <a:endParaRPr lang="en-US" dirty="0">
              <a:solidFill>
                <a:schemeClr val="accent2">
                  <a:lumMod val="50000"/>
                </a:schemeClr>
              </a:solidFill>
            </a:endParaRPr>
          </a:p>
        </p:txBody>
      </p:sp>
      <p:sp>
        <p:nvSpPr>
          <p:cNvPr id="3" name="Content Placeholder 2"/>
          <p:cNvSpPr>
            <a:spLocks noGrp="1"/>
          </p:cNvSpPr>
          <p:nvPr>
            <p:ph idx="1"/>
          </p:nvPr>
        </p:nvSpPr>
        <p:spPr>
          <a:xfrm>
            <a:off x="304800" y="1828800"/>
            <a:ext cx="8458200" cy="4343400"/>
          </a:xfrm>
        </p:spPr>
        <p:txBody>
          <a:bodyPr>
            <a:noAutofit/>
          </a:bodyPr>
          <a:lstStyle/>
          <a:p>
            <a:pPr algn="just"/>
            <a:r>
              <a:rPr lang="en-US" sz="2400" dirty="0" smtClean="0"/>
              <a:t>Private areas are eithe</a:t>
            </a:r>
            <a:r>
              <a:rPr lang="en-US" sz="2400" dirty="0" smtClean="0"/>
              <a:t>r enclosed or screened.</a:t>
            </a:r>
          </a:p>
          <a:p>
            <a:pPr algn="just"/>
            <a:r>
              <a:rPr lang="en-US" sz="2400" dirty="0" smtClean="0"/>
              <a:t>Enclosed areas include the inner of residential units.</a:t>
            </a:r>
          </a:p>
          <a:p>
            <a:pPr algn="just"/>
            <a:r>
              <a:rPr lang="en-US" sz="2400" dirty="0" smtClean="0"/>
              <a:t>Screened areas include the outer garden or lawn where people can outdoors, sunbathe, or entertain friends.</a:t>
            </a:r>
          </a:p>
          <a:p>
            <a:pPr algn="just"/>
            <a:r>
              <a:rPr lang="en-US" sz="2400" dirty="0" smtClean="0"/>
              <a:t>They can also be screened balcony areas and porches.</a:t>
            </a:r>
          </a:p>
          <a:p>
            <a:pPr algn="just">
              <a:buNone/>
            </a:pPr>
            <a:endParaRPr lang="en-US" sz="2400" dirty="0" smtClean="0"/>
          </a:p>
          <a:p>
            <a:pPr algn="just"/>
            <a:endParaRPr lang="en-US" sz="2400" dirty="0" smtClean="0"/>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Transition Areas</a:t>
            </a:r>
            <a:endParaRPr lang="en-US" dirty="0">
              <a:solidFill>
                <a:schemeClr val="accent2">
                  <a:lumMod val="50000"/>
                </a:schemeClr>
              </a:solidFill>
            </a:endParaRPr>
          </a:p>
        </p:txBody>
      </p:sp>
      <p:sp>
        <p:nvSpPr>
          <p:cNvPr id="3" name="Content Placeholder 2"/>
          <p:cNvSpPr>
            <a:spLocks noGrp="1"/>
          </p:cNvSpPr>
          <p:nvPr>
            <p:ph idx="1"/>
          </p:nvPr>
        </p:nvSpPr>
        <p:spPr>
          <a:xfrm>
            <a:off x="304800" y="1828800"/>
            <a:ext cx="8458200" cy="4343400"/>
          </a:xfrm>
        </p:spPr>
        <p:txBody>
          <a:bodyPr>
            <a:noAutofit/>
          </a:bodyPr>
          <a:lstStyle/>
          <a:p>
            <a:pPr algn="just"/>
            <a:r>
              <a:rPr lang="en-US" sz="2400" dirty="0" smtClean="0"/>
              <a:t>These are areas between public and semi-public </a:t>
            </a:r>
            <a:r>
              <a:rPr lang="en-US" sz="2400" dirty="0" smtClean="0"/>
              <a:t>spaces and between </a:t>
            </a:r>
            <a:r>
              <a:rPr lang="en-US" sz="2400" dirty="0" smtClean="0"/>
              <a:t>semi-public </a:t>
            </a:r>
            <a:r>
              <a:rPr lang="en-US" sz="2400" dirty="0" smtClean="0"/>
              <a:t>and private spaces.</a:t>
            </a:r>
          </a:p>
          <a:p>
            <a:pPr algn="just"/>
            <a:r>
              <a:rPr lang="en-US" sz="2400" dirty="0" smtClean="0"/>
              <a:t>The important concern is to analyze whether a clear sequence of transition from public to semi-public to private spaces exists?</a:t>
            </a:r>
          </a:p>
          <a:p>
            <a:pPr algn="just"/>
            <a:r>
              <a:rPr lang="en-US" sz="2400" dirty="0" smtClean="0"/>
              <a:t>These areas, also known as linkages, provide variety and interest in the landscape.</a:t>
            </a:r>
          </a:p>
          <a:p>
            <a:pPr algn="just">
              <a:buNone/>
            </a:pPr>
            <a:endParaRPr lang="en-US" sz="2400" dirty="0" smtClean="0"/>
          </a:p>
          <a:p>
            <a:pPr algn="just"/>
            <a:endParaRPr lang="en-US" sz="2400" dirty="0" smtClean="0"/>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2</a:t>
            </a:r>
            <a:r>
              <a:rPr lang="en-US" dirty="0" smtClean="0">
                <a:solidFill>
                  <a:schemeClr val="accent2">
                    <a:lumMod val="50000"/>
                  </a:schemeClr>
                </a:solidFill>
              </a:rPr>
              <a:t>. Commercial </a:t>
            </a:r>
            <a:r>
              <a:rPr lang="en-US" dirty="0" smtClean="0">
                <a:solidFill>
                  <a:schemeClr val="accent2">
                    <a:lumMod val="50000"/>
                  </a:schemeClr>
                </a:solidFill>
              </a:rPr>
              <a:t>Activity</a:t>
            </a:r>
            <a:endParaRPr lang="en-US" dirty="0">
              <a:solidFill>
                <a:schemeClr val="accent2">
                  <a:lumMod val="50000"/>
                </a:schemeClr>
              </a:solidFill>
            </a:endParaRPr>
          </a:p>
        </p:txBody>
      </p:sp>
      <p:sp>
        <p:nvSpPr>
          <p:cNvPr id="3" name="Content Placeholder 2"/>
          <p:cNvSpPr>
            <a:spLocks noGrp="1"/>
          </p:cNvSpPr>
          <p:nvPr>
            <p:ph idx="1"/>
          </p:nvPr>
        </p:nvSpPr>
        <p:spPr>
          <a:xfrm>
            <a:off x="304800" y="1981200"/>
            <a:ext cx="8458200" cy="4191000"/>
          </a:xfrm>
        </p:spPr>
        <p:txBody>
          <a:bodyPr>
            <a:noAutofit/>
          </a:bodyPr>
          <a:lstStyle/>
          <a:p>
            <a:pPr algn="just"/>
            <a:r>
              <a:rPr lang="en-US" sz="2400" dirty="0" smtClean="0"/>
              <a:t>The </a:t>
            </a:r>
            <a:r>
              <a:rPr lang="en-US" sz="2400" dirty="0" smtClean="0"/>
              <a:t>location of commercial activity depends on market analysis and accessibility.</a:t>
            </a:r>
          </a:p>
          <a:p>
            <a:pPr algn="just"/>
            <a:r>
              <a:rPr lang="en-US" sz="2400" dirty="0" smtClean="0"/>
              <a:t>Important considerations will be:</a:t>
            </a:r>
          </a:p>
          <a:p>
            <a:pPr lvl="2" algn="just">
              <a:buFont typeface="Wingdings" pitchFamily="2" charset="2"/>
              <a:buChar char="ü"/>
            </a:pPr>
            <a:r>
              <a:rPr lang="en-US" dirty="0" smtClean="0"/>
              <a:t>The distribution of population,</a:t>
            </a:r>
          </a:p>
          <a:p>
            <a:pPr lvl="2" algn="just">
              <a:buFont typeface="Wingdings" pitchFamily="2" charset="2"/>
              <a:buChar char="ü"/>
            </a:pPr>
            <a:r>
              <a:rPr lang="en-US" dirty="0" smtClean="0"/>
              <a:t>Its buying power,</a:t>
            </a:r>
          </a:p>
          <a:p>
            <a:pPr lvl="2" algn="just">
              <a:buFont typeface="Wingdings" pitchFamily="2" charset="2"/>
              <a:buChar char="ü"/>
            </a:pPr>
            <a:r>
              <a:rPr lang="en-US" dirty="0" smtClean="0"/>
              <a:t>The location of competing centers,</a:t>
            </a:r>
          </a:p>
          <a:p>
            <a:pPr lvl="2" algn="just">
              <a:buFont typeface="Wingdings" pitchFamily="2" charset="2"/>
              <a:buChar char="ü"/>
            </a:pPr>
            <a:r>
              <a:rPr lang="en-US" dirty="0" smtClean="0"/>
              <a:t>The means of access to the site and their capacity,</a:t>
            </a:r>
          </a:p>
          <a:p>
            <a:pPr lvl="2" algn="just">
              <a:buFont typeface="Wingdings" pitchFamily="2" charset="2"/>
              <a:buChar char="ü"/>
            </a:pPr>
            <a:r>
              <a:rPr lang="en-US" dirty="0" smtClean="0"/>
              <a:t>Time distances involved, and</a:t>
            </a:r>
          </a:p>
          <a:p>
            <a:pPr lvl="2" algn="just">
              <a:buFont typeface="Wingdings" pitchFamily="2" charset="2"/>
              <a:buChar char="ü"/>
            </a:pPr>
            <a:r>
              <a:rPr lang="en-US" dirty="0" smtClean="0"/>
              <a:t>The customary routes of travel for other purposes.</a:t>
            </a:r>
            <a:endParaRPr lang="en-US" dirty="0" smtClean="0"/>
          </a:p>
          <a:p>
            <a:pPr algn="just">
              <a:buNone/>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Location of </a:t>
            </a:r>
            <a:r>
              <a:rPr lang="en-US" dirty="0" smtClean="0">
                <a:solidFill>
                  <a:schemeClr val="accent2">
                    <a:lumMod val="50000"/>
                  </a:schemeClr>
                </a:solidFill>
              </a:rPr>
              <a:t>Commercial Activities</a:t>
            </a:r>
            <a:endParaRPr lang="en-US" dirty="0">
              <a:solidFill>
                <a:schemeClr val="accent2">
                  <a:lumMod val="50000"/>
                </a:schemeClr>
              </a:solidFill>
            </a:endParaRPr>
          </a:p>
        </p:txBody>
      </p:sp>
      <p:sp>
        <p:nvSpPr>
          <p:cNvPr id="3" name="Content Placeholder 2"/>
          <p:cNvSpPr>
            <a:spLocks noGrp="1"/>
          </p:cNvSpPr>
          <p:nvPr>
            <p:ph idx="1"/>
          </p:nvPr>
        </p:nvSpPr>
        <p:spPr>
          <a:xfrm>
            <a:off x="304800" y="1981200"/>
            <a:ext cx="8458200" cy="4191000"/>
          </a:xfrm>
        </p:spPr>
        <p:txBody>
          <a:bodyPr>
            <a:noAutofit/>
          </a:bodyPr>
          <a:lstStyle/>
          <a:p>
            <a:pPr algn="just"/>
            <a:r>
              <a:rPr lang="en-US" sz="2400" dirty="0" smtClean="0"/>
              <a:t>Commercial activity should typically be located</a:t>
            </a:r>
            <a:r>
              <a:rPr lang="en-US" sz="2400" b="1" dirty="0" smtClean="0"/>
              <a:t> along major roads</a:t>
            </a:r>
            <a:r>
              <a:rPr lang="en-US" sz="2400" dirty="0" smtClean="0"/>
              <a:t>, and it is desirable to have </a:t>
            </a:r>
            <a:r>
              <a:rPr lang="en-US" sz="2400" b="1" dirty="0" smtClean="0"/>
              <a:t>more than one access</a:t>
            </a:r>
            <a:r>
              <a:rPr lang="en-US" sz="2400" dirty="0" smtClean="0"/>
              <a:t>.</a:t>
            </a:r>
          </a:p>
          <a:p>
            <a:pPr algn="just"/>
            <a:r>
              <a:rPr lang="en-US" sz="2400" dirty="0" smtClean="0"/>
              <a:t>Important consideration is that the position at major intersection or along a road already flowing full or having through traffic, may discourage customers.</a:t>
            </a:r>
          </a:p>
          <a:p>
            <a:pPr algn="just"/>
            <a:r>
              <a:rPr lang="en-US" sz="2400" b="1" dirty="0" smtClean="0"/>
              <a:t>Good visibility </a:t>
            </a:r>
            <a:r>
              <a:rPr lang="en-US" sz="2400" dirty="0" smtClean="0"/>
              <a:t>from the main roads is desirable.</a:t>
            </a:r>
          </a:p>
          <a:p>
            <a:pPr algn="just"/>
            <a:r>
              <a:rPr lang="en-US" sz="2400" dirty="0" smtClean="0"/>
              <a:t>The areas to be developed should be </a:t>
            </a:r>
            <a:r>
              <a:rPr lang="en-US" sz="2400" b="1" dirty="0" smtClean="0"/>
              <a:t>level</a:t>
            </a:r>
            <a:r>
              <a:rPr lang="en-US" sz="2400" dirty="0" smtClean="0"/>
              <a:t> and </a:t>
            </a:r>
            <a:r>
              <a:rPr lang="en-US" sz="2400" b="1" dirty="0" smtClean="0"/>
              <a:t>fairly compact </a:t>
            </a:r>
            <a:r>
              <a:rPr lang="en-US" sz="2400" dirty="0" smtClean="0"/>
              <a:t>in shape.</a:t>
            </a:r>
          </a:p>
          <a:p>
            <a:pPr algn="just"/>
            <a:r>
              <a:rPr lang="en-US" sz="2400" dirty="0" smtClean="0"/>
              <a:t>The site should not be surrounded with </a:t>
            </a:r>
            <a:r>
              <a:rPr lang="en-US" sz="2400" b="1" dirty="0" smtClean="0"/>
              <a:t>ugly, competing</a:t>
            </a:r>
            <a:r>
              <a:rPr lang="en-US" sz="2400" dirty="0" smtClean="0"/>
              <a:t>, or </a:t>
            </a:r>
            <a:r>
              <a:rPr lang="en-US" sz="2400" b="1" dirty="0" smtClean="0"/>
              <a:t>of nuisance character development.</a:t>
            </a:r>
            <a:endParaRPr lang="en-US" sz="2400" b="1" dirty="0" smtClean="0"/>
          </a:p>
          <a:p>
            <a:pPr algn="just">
              <a:buNone/>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Classes/ Types of Commercial </a:t>
            </a:r>
            <a:r>
              <a:rPr lang="en-US" dirty="0" smtClean="0">
                <a:solidFill>
                  <a:schemeClr val="accent2">
                    <a:lumMod val="50000"/>
                  </a:schemeClr>
                </a:solidFill>
              </a:rPr>
              <a:t>Activity</a:t>
            </a:r>
            <a:endParaRPr lang="en-US" dirty="0">
              <a:solidFill>
                <a:schemeClr val="accent2">
                  <a:lumMod val="50000"/>
                </a:schemeClr>
              </a:solidFill>
            </a:endParaRPr>
          </a:p>
        </p:txBody>
      </p:sp>
      <p:sp>
        <p:nvSpPr>
          <p:cNvPr id="3" name="Content Placeholder 2"/>
          <p:cNvSpPr>
            <a:spLocks noGrp="1"/>
          </p:cNvSpPr>
          <p:nvPr>
            <p:ph idx="1"/>
          </p:nvPr>
        </p:nvSpPr>
        <p:spPr>
          <a:xfrm>
            <a:off x="304800" y="1981200"/>
            <a:ext cx="8458200" cy="4191000"/>
          </a:xfrm>
        </p:spPr>
        <p:txBody>
          <a:bodyPr>
            <a:noAutofit/>
          </a:bodyPr>
          <a:lstStyle/>
          <a:p>
            <a:pPr algn="just"/>
            <a:r>
              <a:rPr lang="en-US" sz="2400" dirty="0" smtClean="0"/>
              <a:t>Commercial activity can be:</a:t>
            </a:r>
          </a:p>
          <a:p>
            <a:pPr lvl="2" algn="just">
              <a:buFont typeface="Wingdings" pitchFamily="2" charset="2"/>
              <a:buChar char="ü"/>
            </a:pPr>
            <a:r>
              <a:rPr lang="en-US" b="1" dirty="0" smtClean="0"/>
              <a:t>Neighborhood Centers </a:t>
            </a:r>
            <a:r>
              <a:rPr lang="en-US" dirty="0" smtClean="0"/>
              <a:t>– may serve 10,000 people.</a:t>
            </a:r>
          </a:p>
          <a:p>
            <a:pPr lvl="2" algn="just">
              <a:buFont typeface="Wingdings" pitchFamily="2" charset="2"/>
              <a:buChar char="ü"/>
            </a:pPr>
            <a:r>
              <a:rPr lang="en-US" b="1" dirty="0" smtClean="0"/>
              <a:t>Community </a:t>
            </a:r>
            <a:r>
              <a:rPr lang="en-US" b="1" dirty="0" smtClean="0"/>
              <a:t>Centers </a:t>
            </a:r>
            <a:r>
              <a:rPr lang="en-US" dirty="0" smtClean="0"/>
              <a:t>– may </a:t>
            </a:r>
            <a:r>
              <a:rPr lang="en-US" dirty="0" smtClean="0"/>
              <a:t>serving capacity is from 10,000 to 100,000 people.</a:t>
            </a:r>
            <a:endParaRPr lang="en-US" dirty="0" smtClean="0"/>
          </a:p>
          <a:p>
            <a:pPr lvl="2" algn="just">
              <a:buFont typeface="Wingdings" pitchFamily="2" charset="2"/>
              <a:buChar char="ü"/>
            </a:pPr>
            <a:r>
              <a:rPr lang="en-US" b="1" dirty="0" smtClean="0"/>
              <a:t>Regional Centers</a:t>
            </a:r>
            <a:r>
              <a:rPr lang="en-US" dirty="0" smtClean="0"/>
              <a:t> </a:t>
            </a:r>
            <a:r>
              <a:rPr lang="en-US" dirty="0" smtClean="0"/>
              <a:t>– may </a:t>
            </a:r>
            <a:r>
              <a:rPr lang="en-US" dirty="0" smtClean="0"/>
              <a:t>serve more than 100,000 </a:t>
            </a:r>
            <a:r>
              <a:rPr lang="en-US" dirty="0" smtClean="0"/>
              <a:t>people.</a:t>
            </a:r>
          </a:p>
          <a:p>
            <a:pPr algn="just">
              <a:buNone/>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Other Required Attributes</a:t>
            </a:r>
            <a:endParaRPr lang="en-US" dirty="0">
              <a:solidFill>
                <a:schemeClr val="accent2">
                  <a:lumMod val="50000"/>
                </a:schemeClr>
              </a:solidFill>
            </a:endParaRPr>
          </a:p>
        </p:txBody>
      </p:sp>
      <p:sp>
        <p:nvSpPr>
          <p:cNvPr id="3" name="Content Placeholder 2"/>
          <p:cNvSpPr>
            <a:spLocks noGrp="1"/>
          </p:cNvSpPr>
          <p:nvPr>
            <p:ph idx="1"/>
          </p:nvPr>
        </p:nvSpPr>
        <p:spPr>
          <a:xfrm>
            <a:off x="304800" y="1828800"/>
            <a:ext cx="8458200" cy="4343400"/>
          </a:xfrm>
        </p:spPr>
        <p:txBody>
          <a:bodyPr>
            <a:noAutofit/>
          </a:bodyPr>
          <a:lstStyle/>
          <a:p>
            <a:pPr algn="just"/>
            <a:r>
              <a:rPr lang="en-US" sz="2400" dirty="0" smtClean="0"/>
              <a:t>Other required attributes towards commercial area development are:</a:t>
            </a:r>
          </a:p>
          <a:p>
            <a:pPr lvl="2" algn="just">
              <a:buFont typeface="Wingdings" pitchFamily="2" charset="2"/>
              <a:buChar char="ü"/>
            </a:pPr>
            <a:r>
              <a:rPr lang="en-US" dirty="0" smtClean="0"/>
              <a:t>Enough parking spaces with proper screening,</a:t>
            </a:r>
          </a:p>
          <a:p>
            <a:pPr lvl="2" algn="just">
              <a:buFont typeface="Wingdings" pitchFamily="2" charset="2"/>
              <a:buChar char="ü"/>
            </a:pPr>
            <a:r>
              <a:rPr lang="en-US" dirty="0" smtClean="0"/>
              <a:t>Short walking distances,</a:t>
            </a:r>
          </a:p>
          <a:p>
            <a:pPr lvl="2" algn="just">
              <a:buFont typeface="Wingdings" pitchFamily="2" charset="2"/>
              <a:buChar char="ü"/>
            </a:pPr>
            <a:r>
              <a:rPr lang="en-US" dirty="0" smtClean="0"/>
              <a:t>Pleasant pedestrian environment,</a:t>
            </a:r>
          </a:p>
          <a:p>
            <a:pPr lvl="2" algn="just">
              <a:buFont typeface="Wingdings" pitchFamily="2" charset="2"/>
              <a:buChar char="ü"/>
            </a:pPr>
            <a:r>
              <a:rPr lang="en-US" dirty="0" smtClean="0"/>
              <a:t>Sufficient entrance areas,</a:t>
            </a:r>
          </a:p>
          <a:p>
            <a:pPr lvl="2" algn="just">
              <a:buFont typeface="Wingdings" pitchFamily="2" charset="2"/>
              <a:buChar char="ü"/>
            </a:pPr>
            <a:r>
              <a:rPr lang="en-US" dirty="0" smtClean="0"/>
              <a:t>Clustering of similar type of activities,</a:t>
            </a:r>
          </a:p>
          <a:p>
            <a:pPr lvl="2" algn="just">
              <a:buFont typeface="Wingdings" pitchFamily="2" charset="2"/>
              <a:buChar char="ü"/>
            </a:pPr>
            <a:r>
              <a:rPr lang="en-US" dirty="0" smtClean="0"/>
              <a:t>Advance services,</a:t>
            </a:r>
          </a:p>
          <a:p>
            <a:pPr lvl="2" algn="just">
              <a:buFont typeface="Wingdings" pitchFamily="2" charset="2"/>
              <a:buChar char="ü"/>
            </a:pPr>
            <a:r>
              <a:rPr lang="en-US" dirty="0" smtClean="0"/>
              <a:t>Clarity of form,</a:t>
            </a:r>
          </a:p>
          <a:p>
            <a:pPr lvl="2" algn="just">
              <a:buFont typeface="Wingdings" pitchFamily="2" charset="2"/>
              <a:buChar char="ü"/>
            </a:pPr>
            <a:r>
              <a:rPr lang="en-US" dirty="0" smtClean="0"/>
              <a:t>Efficient circulation, and</a:t>
            </a:r>
          </a:p>
          <a:p>
            <a:pPr lvl="2" algn="just">
              <a:buFont typeface="Wingdings" pitchFamily="2" charset="2"/>
              <a:buChar char="ü"/>
            </a:pPr>
            <a:r>
              <a:rPr lang="en-US" dirty="0" smtClean="0"/>
              <a:t>Proper designed bus stop/ bay for larger centers, etc.</a:t>
            </a:r>
          </a:p>
          <a:p>
            <a:pPr lvl="2" algn="just">
              <a:buFont typeface="Wingdings" pitchFamily="2" charset="2"/>
              <a:buChar char="ü"/>
            </a:pPr>
            <a:endParaRPr lang="en-US" dirty="0" smtClean="0"/>
          </a:p>
          <a:p>
            <a:pPr algn="just">
              <a:buNone/>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Location of Activities</a:t>
            </a:r>
            <a:endParaRPr lang="en-US" dirty="0">
              <a:solidFill>
                <a:schemeClr val="accent2">
                  <a:lumMod val="50000"/>
                </a:schemeClr>
              </a:solidFill>
            </a:endParaRPr>
          </a:p>
        </p:txBody>
      </p:sp>
      <p:sp>
        <p:nvSpPr>
          <p:cNvPr id="3" name="Content Placeholder 2"/>
          <p:cNvSpPr>
            <a:spLocks noGrp="1"/>
          </p:cNvSpPr>
          <p:nvPr>
            <p:ph idx="1"/>
          </p:nvPr>
        </p:nvSpPr>
        <p:spPr>
          <a:xfrm>
            <a:off x="304800" y="1981200"/>
            <a:ext cx="8458200" cy="4191000"/>
          </a:xfrm>
        </p:spPr>
        <p:txBody>
          <a:bodyPr>
            <a:noAutofit/>
          </a:bodyPr>
          <a:lstStyle/>
          <a:p>
            <a:pPr algn="just"/>
            <a:r>
              <a:rPr lang="en-US" sz="2400" dirty="0" smtClean="0"/>
              <a:t>Once the site and its purpose have been analyzed, site planning begins with a land use diagram.</a:t>
            </a:r>
          </a:p>
          <a:p>
            <a:pPr algn="just"/>
            <a:r>
              <a:rPr lang="en-US" sz="2400" dirty="0" smtClean="0"/>
              <a:t>The site plan includes two things:</a:t>
            </a:r>
          </a:p>
          <a:p>
            <a:pPr lvl="2" algn="just">
              <a:buFont typeface="Wingdings" pitchFamily="2" charset="2"/>
              <a:buChar char="ü"/>
            </a:pPr>
            <a:r>
              <a:rPr lang="en-US" dirty="0" smtClean="0"/>
              <a:t>Physical objects, and</a:t>
            </a:r>
          </a:p>
          <a:p>
            <a:pPr lvl="2" algn="just">
              <a:buFont typeface="Wingdings" pitchFamily="2" charset="2"/>
              <a:buChar char="ü"/>
            </a:pPr>
            <a:r>
              <a:rPr lang="en-US" dirty="0" smtClean="0"/>
              <a:t>Human activities</a:t>
            </a:r>
          </a:p>
          <a:p>
            <a:pPr algn="just"/>
            <a:r>
              <a:rPr lang="en-US" sz="2400" dirty="0" smtClean="0"/>
              <a:t>Site Plan refers to activity locations, thus it shows the general functional arrangement of activities.</a:t>
            </a:r>
          </a:p>
          <a:p>
            <a:pPr algn="just"/>
            <a:r>
              <a:rPr lang="en-US" sz="2400" dirty="0" smtClean="0"/>
              <a:t>The classes of different uses in any project must be set with care and divided as finely as will not make their organization too complex.</a:t>
            </a:r>
          </a:p>
          <a:p>
            <a:pPr algn="just">
              <a:buNone/>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Location of Activities</a:t>
            </a:r>
            <a:endParaRPr lang="en-US" dirty="0">
              <a:solidFill>
                <a:schemeClr val="accent2">
                  <a:lumMod val="50000"/>
                </a:schemeClr>
              </a:solidFill>
            </a:endParaRPr>
          </a:p>
        </p:txBody>
      </p:sp>
      <p:sp>
        <p:nvSpPr>
          <p:cNvPr id="3" name="Content Placeholder 2"/>
          <p:cNvSpPr>
            <a:spLocks noGrp="1"/>
          </p:cNvSpPr>
          <p:nvPr>
            <p:ph idx="1"/>
          </p:nvPr>
        </p:nvSpPr>
        <p:spPr>
          <a:xfrm>
            <a:off x="304800" y="1981200"/>
            <a:ext cx="8458200" cy="4191000"/>
          </a:xfrm>
        </p:spPr>
        <p:txBody>
          <a:bodyPr>
            <a:noAutofit/>
          </a:bodyPr>
          <a:lstStyle/>
          <a:p>
            <a:pPr algn="just"/>
            <a:r>
              <a:rPr lang="en-US" sz="2400" dirty="0" smtClean="0"/>
              <a:t>Activities might not function well unless they are located in conjunction with other bonded activities.</a:t>
            </a:r>
          </a:p>
          <a:p>
            <a:pPr algn="just"/>
            <a:r>
              <a:rPr lang="en-US" sz="2400" dirty="0" smtClean="0"/>
              <a:t>When the landuse classes have been set, then all the linkages between them must be analyzed for proper functioning.</a:t>
            </a:r>
          </a:p>
          <a:p>
            <a:pPr algn="just">
              <a:buNone/>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1. Residential </a:t>
            </a:r>
            <a:r>
              <a:rPr lang="en-US" dirty="0" smtClean="0">
                <a:solidFill>
                  <a:schemeClr val="accent2">
                    <a:lumMod val="50000"/>
                  </a:schemeClr>
                </a:solidFill>
              </a:rPr>
              <a:t>Activity</a:t>
            </a:r>
            <a:endParaRPr lang="en-US" dirty="0">
              <a:solidFill>
                <a:schemeClr val="accent2">
                  <a:lumMod val="50000"/>
                </a:schemeClr>
              </a:solidFill>
            </a:endParaRPr>
          </a:p>
        </p:txBody>
      </p:sp>
      <p:sp>
        <p:nvSpPr>
          <p:cNvPr id="3" name="Content Placeholder 2"/>
          <p:cNvSpPr>
            <a:spLocks noGrp="1"/>
          </p:cNvSpPr>
          <p:nvPr>
            <p:ph idx="1"/>
          </p:nvPr>
        </p:nvSpPr>
        <p:spPr>
          <a:xfrm>
            <a:off x="304800" y="1981200"/>
            <a:ext cx="8458200" cy="4191000"/>
          </a:xfrm>
        </p:spPr>
        <p:txBody>
          <a:bodyPr>
            <a:noAutofit/>
          </a:bodyPr>
          <a:lstStyle/>
          <a:p>
            <a:pPr algn="just"/>
            <a:r>
              <a:rPr lang="en-US" sz="2400" dirty="0" smtClean="0"/>
              <a:t>The primary objective in residential activity site planning is to provide a site that is a desirable place to live for the intended users.</a:t>
            </a:r>
          </a:p>
          <a:p>
            <a:pPr algn="just"/>
            <a:r>
              <a:rPr lang="en-US" sz="2400" dirty="0" smtClean="0"/>
              <a:t>Characteristics associated with the end users of the activity will affect the planning and designing of the site, still there are some commonalities  found in quality residential development for all user classes.</a:t>
            </a:r>
          </a:p>
          <a:p>
            <a:pPr algn="just">
              <a:buNone/>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Quality Residential Development</a:t>
            </a:r>
            <a:endParaRPr lang="en-US" dirty="0">
              <a:solidFill>
                <a:schemeClr val="accent2">
                  <a:lumMod val="50000"/>
                </a:schemeClr>
              </a:solidFill>
            </a:endParaRPr>
          </a:p>
        </p:txBody>
      </p:sp>
      <p:sp>
        <p:nvSpPr>
          <p:cNvPr id="3" name="Content Placeholder 2"/>
          <p:cNvSpPr>
            <a:spLocks noGrp="1"/>
          </p:cNvSpPr>
          <p:nvPr>
            <p:ph idx="1"/>
          </p:nvPr>
        </p:nvSpPr>
        <p:spPr>
          <a:xfrm>
            <a:off x="304800" y="1828800"/>
            <a:ext cx="8458200" cy="4343400"/>
          </a:xfrm>
        </p:spPr>
        <p:txBody>
          <a:bodyPr>
            <a:noAutofit/>
          </a:bodyPr>
          <a:lstStyle/>
          <a:p>
            <a:pPr algn="just"/>
            <a:r>
              <a:rPr lang="en-US" sz="2400" dirty="0" smtClean="0"/>
              <a:t>Thomas </a:t>
            </a:r>
            <a:r>
              <a:rPr lang="en-US" sz="2400" dirty="0" err="1" smtClean="0"/>
              <a:t>Hylton</a:t>
            </a:r>
            <a:r>
              <a:rPr lang="en-US" sz="2400" dirty="0" smtClean="0"/>
              <a:t> (1995) listed 10 attributes of quality residential development:</a:t>
            </a:r>
          </a:p>
          <a:p>
            <a:pPr lvl="3" algn="just">
              <a:buFont typeface="Wingdings" pitchFamily="2" charset="2"/>
              <a:buChar char="ü"/>
            </a:pPr>
            <a:r>
              <a:rPr lang="en-US" sz="2200" dirty="0" smtClean="0"/>
              <a:t>A sense of place</a:t>
            </a:r>
          </a:p>
          <a:p>
            <a:pPr lvl="3" algn="just">
              <a:buFont typeface="Wingdings" pitchFamily="2" charset="2"/>
              <a:buChar char="ü"/>
            </a:pPr>
            <a:r>
              <a:rPr lang="en-US" sz="2200" dirty="0" smtClean="0"/>
              <a:t>Human scale</a:t>
            </a:r>
          </a:p>
          <a:p>
            <a:pPr lvl="3" algn="just">
              <a:buFont typeface="Wingdings" pitchFamily="2" charset="2"/>
              <a:buChar char="ü"/>
            </a:pPr>
            <a:r>
              <a:rPr lang="en-US" sz="2200" dirty="0" smtClean="0"/>
              <a:t>Self-contained neighborhoods</a:t>
            </a:r>
          </a:p>
          <a:p>
            <a:pPr lvl="3" algn="just">
              <a:buFont typeface="Wingdings" pitchFamily="2" charset="2"/>
              <a:buChar char="ü"/>
            </a:pPr>
            <a:r>
              <a:rPr lang="en-US" sz="2200" dirty="0" smtClean="0"/>
              <a:t>Diversity</a:t>
            </a:r>
          </a:p>
          <a:p>
            <a:pPr lvl="3" algn="just">
              <a:buFont typeface="Wingdings" pitchFamily="2" charset="2"/>
              <a:buChar char="ü"/>
            </a:pPr>
            <a:r>
              <a:rPr lang="en-US" sz="2200" dirty="0" smtClean="0"/>
              <a:t>Transit-friendly design</a:t>
            </a:r>
          </a:p>
          <a:p>
            <a:pPr lvl="3" algn="just">
              <a:buFont typeface="Wingdings" pitchFamily="2" charset="2"/>
              <a:buChar char="ü"/>
            </a:pPr>
            <a:r>
              <a:rPr lang="en-US" sz="2200" dirty="0" smtClean="0"/>
              <a:t>Trees</a:t>
            </a:r>
          </a:p>
          <a:p>
            <a:pPr lvl="3" algn="just">
              <a:buFont typeface="Wingdings" pitchFamily="2" charset="2"/>
              <a:buChar char="ü"/>
            </a:pPr>
            <a:r>
              <a:rPr lang="en-US" sz="2200" dirty="0" smtClean="0"/>
              <a:t>Alleys &amp; parking lots</a:t>
            </a:r>
          </a:p>
          <a:p>
            <a:pPr lvl="3" algn="just">
              <a:buFont typeface="Wingdings" pitchFamily="2" charset="2"/>
              <a:buChar char="ü"/>
            </a:pPr>
            <a:r>
              <a:rPr lang="en-US" sz="2200" dirty="0" smtClean="0"/>
              <a:t>Humane architecture</a:t>
            </a:r>
          </a:p>
          <a:p>
            <a:pPr lvl="3" algn="just">
              <a:buFont typeface="Wingdings" pitchFamily="2" charset="2"/>
              <a:buChar char="ü"/>
            </a:pPr>
            <a:r>
              <a:rPr lang="en-US" sz="2200" dirty="0" smtClean="0"/>
              <a:t>Outdoor rooms</a:t>
            </a:r>
          </a:p>
          <a:p>
            <a:pPr lvl="3" algn="just">
              <a:buFont typeface="Wingdings" pitchFamily="2" charset="2"/>
              <a:buChar char="ü"/>
            </a:pPr>
            <a:r>
              <a:rPr lang="en-US" sz="2200" dirty="0" smtClean="0"/>
              <a:t>Maintenance and safety</a:t>
            </a: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Classes/ Types of Residential </a:t>
            </a:r>
            <a:r>
              <a:rPr lang="en-US" dirty="0" smtClean="0">
                <a:solidFill>
                  <a:schemeClr val="accent2">
                    <a:lumMod val="50000"/>
                  </a:schemeClr>
                </a:solidFill>
              </a:rPr>
              <a:t>Activity</a:t>
            </a:r>
            <a:endParaRPr lang="en-US" dirty="0">
              <a:solidFill>
                <a:schemeClr val="accent2">
                  <a:lumMod val="50000"/>
                </a:schemeClr>
              </a:solidFill>
            </a:endParaRPr>
          </a:p>
        </p:txBody>
      </p:sp>
      <p:sp>
        <p:nvSpPr>
          <p:cNvPr id="3" name="Content Placeholder 2"/>
          <p:cNvSpPr>
            <a:spLocks noGrp="1"/>
          </p:cNvSpPr>
          <p:nvPr>
            <p:ph idx="1"/>
          </p:nvPr>
        </p:nvSpPr>
        <p:spPr>
          <a:xfrm>
            <a:off x="304800" y="1981200"/>
            <a:ext cx="8458200" cy="4191000"/>
          </a:xfrm>
        </p:spPr>
        <p:txBody>
          <a:bodyPr>
            <a:noAutofit/>
          </a:bodyPr>
          <a:lstStyle/>
          <a:p>
            <a:pPr algn="just"/>
            <a:r>
              <a:rPr lang="en-US" sz="2400" dirty="0" smtClean="0"/>
              <a:t>Different classes for residential </a:t>
            </a:r>
            <a:r>
              <a:rPr lang="en-US" sz="2400" dirty="0" smtClean="0"/>
              <a:t>activity </a:t>
            </a:r>
            <a:r>
              <a:rPr lang="en-US" sz="2400" dirty="0" smtClean="0"/>
              <a:t>are:</a:t>
            </a:r>
            <a:endParaRPr lang="en-US" sz="2400" dirty="0" smtClean="0"/>
          </a:p>
          <a:p>
            <a:pPr algn="just"/>
            <a:r>
              <a:rPr lang="en-US" sz="2400" dirty="0" smtClean="0"/>
              <a:t>Based on housing type:</a:t>
            </a:r>
          </a:p>
          <a:p>
            <a:pPr lvl="2" algn="just">
              <a:buFont typeface="Wingdings" pitchFamily="2" charset="2"/>
              <a:buChar char="ü"/>
            </a:pPr>
            <a:r>
              <a:rPr lang="en-US" dirty="0" smtClean="0"/>
              <a:t>Detached housing,</a:t>
            </a:r>
          </a:p>
          <a:p>
            <a:pPr lvl="2" algn="just">
              <a:buFont typeface="Wingdings" pitchFamily="2" charset="2"/>
              <a:buChar char="ü"/>
            </a:pPr>
            <a:r>
              <a:rPr lang="en-US" dirty="0" smtClean="0"/>
              <a:t>Semi-detached housing,</a:t>
            </a:r>
          </a:p>
          <a:p>
            <a:pPr lvl="2" algn="just">
              <a:buFont typeface="Wingdings" pitchFamily="2" charset="2"/>
              <a:buChar char="ü"/>
            </a:pPr>
            <a:r>
              <a:rPr lang="en-US" dirty="0" smtClean="0"/>
              <a:t>Row housing, and</a:t>
            </a:r>
          </a:p>
          <a:p>
            <a:pPr lvl="2" algn="just">
              <a:buFont typeface="Wingdings" pitchFamily="2" charset="2"/>
              <a:buChar char="ü"/>
            </a:pPr>
            <a:r>
              <a:rPr lang="en-US" dirty="0" smtClean="0"/>
              <a:t>Flats/ apartments</a:t>
            </a:r>
          </a:p>
          <a:p>
            <a:pPr algn="just"/>
            <a:r>
              <a:rPr lang="en-US" sz="2400" dirty="0" smtClean="0"/>
              <a:t>Based on density:</a:t>
            </a:r>
          </a:p>
          <a:p>
            <a:pPr lvl="2" algn="just">
              <a:buFont typeface="Wingdings" pitchFamily="2" charset="2"/>
              <a:buChar char="ü"/>
            </a:pPr>
            <a:r>
              <a:rPr lang="en-US" dirty="0" smtClean="0"/>
              <a:t>High density housing,</a:t>
            </a:r>
          </a:p>
          <a:p>
            <a:pPr lvl="2" algn="just">
              <a:buFont typeface="Wingdings" pitchFamily="2" charset="2"/>
              <a:buChar char="ü"/>
            </a:pPr>
            <a:r>
              <a:rPr lang="en-US" dirty="0" smtClean="0"/>
              <a:t>Medium density </a:t>
            </a:r>
            <a:r>
              <a:rPr lang="en-US" dirty="0" smtClean="0"/>
              <a:t>housing, and</a:t>
            </a:r>
          </a:p>
          <a:p>
            <a:pPr lvl="2" algn="just">
              <a:buFont typeface="Wingdings" pitchFamily="2" charset="2"/>
              <a:buChar char="ü"/>
            </a:pPr>
            <a:r>
              <a:rPr lang="en-US" dirty="0" smtClean="0"/>
              <a:t>Low density housing</a:t>
            </a:r>
            <a:endParaRPr lang="en-US" dirty="0" smtClean="0"/>
          </a:p>
          <a:p>
            <a:pPr algn="just">
              <a:buNone/>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Potential Residential Locations</a:t>
            </a:r>
            <a:endParaRPr lang="en-US" dirty="0">
              <a:solidFill>
                <a:schemeClr val="accent2">
                  <a:lumMod val="50000"/>
                </a:schemeClr>
              </a:solidFill>
            </a:endParaRPr>
          </a:p>
        </p:txBody>
      </p:sp>
      <p:sp>
        <p:nvSpPr>
          <p:cNvPr id="3" name="Content Placeholder 2"/>
          <p:cNvSpPr>
            <a:spLocks noGrp="1"/>
          </p:cNvSpPr>
          <p:nvPr>
            <p:ph idx="1"/>
          </p:nvPr>
        </p:nvSpPr>
        <p:spPr>
          <a:xfrm>
            <a:off x="304800" y="1981200"/>
            <a:ext cx="8458200" cy="4191000"/>
          </a:xfrm>
        </p:spPr>
        <p:txBody>
          <a:bodyPr>
            <a:noAutofit/>
          </a:bodyPr>
          <a:lstStyle/>
          <a:p>
            <a:pPr algn="just"/>
            <a:r>
              <a:rPr lang="en-US" sz="2400" dirty="0" smtClean="0"/>
              <a:t>The identification of potential residential sites throughout the topography of the whole site is very important.</a:t>
            </a:r>
          </a:p>
          <a:p>
            <a:pPr algn="just"/>
            <a:r>
              <a:rPr lang="en-US" sz="2400" dirty="0" smtClean="0"/>
              <a:t>A good residential location is a combination of its surroundings, access and amenities.</a:t>
            </a:r>
          </a:p>
          <a:p>
            <a:pPr algn="just"/>
            <a:r>
              <a:rPr lang="en-US" sz="2400" dirty="0" smtClean="0"/>
              <a:t>Proximity to open space features also play an important role in locating the residential sites.</a:t>
            </a:r>
          </a:p>
          <a:p>
            <a:pPr algn="just">
              <a:buNone/>
            </a:pPr>
            <a:endParaRPr lang="en-US" dirty="0" smtClean="0"/>
          </a:p>
          <a:p>
            <a:pPr algn="just">
              <a:buNone/>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10600" cy="914400"/>
          </a:xfrm>
        </p:spPr>
        <p:txBody>
          <a:bodyPr/>
          <a:lstStyle/>
          <a:p>
            <a:r>
              <a:rPr lang="en-US" dirty="0" smtClean="0">
                <a:solidFill>
                  <a:schemeClr val="accent2">
                    <a:lumMod val="50000"/>
                  </a:schemeClr>
                </a:solidFill>
              </a:rPr>
              <a:t>Homeowner Preference for Proximity to Open-Space Features</a:t>
            </a:r>
            <a:endParaRPr lang="en-US" dirty="0">
              <a:solidFill>
                <a:schemeClr val="accent2">
                  <a:lumMod val="50000"/>
                </a:schemeClr>
              </a:solidFill>
            </a:endParaRPr>
          </a:p>
        </p:txBody>
      </p:sp>
      <p:graphicFrame>
        <p:nvGraphicFramePr>
          <p:cNvPr id="6" name="Content Placeholder 5"/>
          <p:cNvGraphicFramePr>
            <a:graphicFrameLocks noGrp="1"/>
          </p:cNvGraphicFramePr>
          <p:nvPr>
            <p:ph idx="1"/>
          </p:nvPr>
        </p:nvGraphicFramePr>
        <p:xfrm>
          <a:off x="1066800" y="2285999"/>
          <a:ext cx="6934200" cy="3505198"/>
        </p:xfrm>
        <a:graphic>
          <a:graphicData uri="http://schemas.openxmlformats.org/drawingml/2006/table">
            <a:tbl>
              <a:tblPr firstRow="1" bandRow="1">
                <a:tableStyleId>{69CF1AB2-1976-4502-BF36-3FF5EA218861}</a:tableStyleId>
              </a:tblPr>
              <a:tblGrid>
                <a:gridCol w="3467100"/>
                <a:gridCol w="3467100"/>
              </a:tblGrid>
              <a:tr h="597478">
                <a:tc>
                  <a:txBody>
                    <a:bodyPr/>
                    <a:lstStyle/>
                    <a:p>
                      <a:pPr algn="ctr"/>
                      <a:r>
                        <a:rPr lang="en-US" sz="2400" dirty="0" smtClean="0"/>
                        <a:t>Open-Space</a:t>
                      </a:r>
                      <a:r>
                        <a:rPr lang="en-US" sz="2400" baseline="0" dirty="0" smtClean="0"/>
                        <a:t> Feature</a:t>
                      </a:r>
                      <a:endParaRPr lang="en-US" sz="2400" dirty="0">
                        <a:solidFill>
                          <a:schemeClr val="tx1"/>
                        </a:solidFill>
                      </a:endParaRPr>
                    </a:p>
                  </a:txBody>
                  <a:tcPr/>
                </a:tc>
                <a:tc>
                  <a:txBody>
                    <a:bodyPr/>
                    <a:lstStyle/>
                    <a:p>
                      <a:pPr algn="ctr"/>
                      <a:r>
                        <a:rPr lang="en-US" sz="2400" dirty="0" smtClean="0"/>
                        <a:t>Mean Score</a:t>
                      </a:r>
                      <a:endParaRPr lang="en-US" sz="2400" dirty="0">
                        <a:solidFill>
                          <a:schemeClr val="tx1"/>
                        </a:solidFill>
                      </a:endParaRPr>
                    </a:p>
                  </a:txBody>
                  <a:tcPr/>
                </a:tc>
              </a:tr>
              <a:tr h="484620">
                <a:tc>
                  <a:txBody>
                    <a:bodyPr/>
                    <a:lstStyle/>
                    <a:p>
                      <a:pPr algn="l"/>
                      <a:r>
                        <a:rPr lang="en-US" dirty="0" smtClean="0"/>
                        <a:t>Adjacent</a:t>
                      </a:r>
                      <a:r>
                        <a:rPr lang="en-US" baseline="0" dirty="0" smtClean="0"/>
                        <a:t> to wet pond</a:t>
                      </a:r>
                      <a:endParaRPr lang="en-US" dirty="0"/>
                    </a:p>
                  </a:txBody>
                  <a:tcPr/>
                </a:tc>
                <a:tc>
                  <a:txBody>
                    <a:bodyPr/>
                    <a:lstStyle/>
                    <a:p>
                      <a:pPr algn="ctr"/>
                      <a:r>
                        <a:rPr lang="en-US" dirty="0" smtClean="0"/>
                        <a:t>4.44</a:t>
                      </a:r>
                      <a:endParaRPr lang="en-US" dirty="0"/>
                    </a:p>
                  </a:txBody>
                  <a:tcPr/>
                </a:tc>
              </a:tr>
              <a:tr h="484620">
                <a:tc>
                  <a:txBody>
                    <a:bodyPr/>
                    <a:lstStyle/>
                    <a:p>
                      <a:pPr algn="l"/>
                      <a:r>
                        <a:rPr lang="en-US" dirty="0" smtClean="0"/>
                        <a:t>Adjacent</a:t>
                      </a:r>
                      <a:r>
                        <a:rPr lang="en-US" baseline="0" dirty="0" smtClean="0"/>
                        <a:t> to natural area</a:t>
                      </a:r>
                      <a:endParaRPr lang="en-US" dirty="0"/>
                    </a:p>
                  </a:txBody>
                  <a:tcPr/>
                </a:tc>
                <a:tc>
                  <a:txBody>
                    <a:bodyPr/>
                    <a:lstStyle/>
                    <a:p>
                      <a:pPr algn="ctr"/>
                      <a:r>
                        <a:rPr lang="en-US" dirty="0" smtClean="0"/>
                        <a:t>4.27</a:t>
                      </a:r>
                      <a:endParaRPr lang="en-US" dirty="0"/>
                    </a:p>
                  </a:txBody>
                  <a:tcPr/>
                </a:tc>
              </a:tr>
              <a:tr h="484620">
                <a:tc>
                  <a:txBody>
                    <a:bodyPr/>
                    <a:lstStyle/>
                    <a:p>
                      <a:pPr algn="l"/>
                      <a:r>
                        <a:rPr lang="en-US" dirty="0" smtClean="0"/>
                        <a:t>On a cul-de-sac</a:t>
                      </a:r>
                      <a:endParaRPr lang="en-US" dirty="0"/>
                    </a:p>
                  </a:txBody>
                  <a:tcPr/>
                </a:tc>
                <a:tc>
                  <a:txBody>
                    <a:bodyPr/>
                    <a:lstStyle/>
                    <a:p>
                      <a:pPr algn="ctr"/>
                      <a:r>
                        <a:rPr lang="en-US" dirty="0" smtClean="0"/>
                        <a:t>3.83</a:t>
                      </a:r>
                      <a:endParaRPr lang="en-US" dirty="0"/>
                    </a:p>
                  </a:txBody>
                  <a:tcPr/>
                </a:tc>
              </a:tr>
              <a:tr h="484620">
                <a:tc>
                  <a:txBody>
                    <a:bodyPr/>
                    <a:lstStyle/>
                    <a:p>
                      <a:pPr algn="l"/>
                      <a:r>
                        <a:rPr lang="en-US" dirty="0" smtClean="0"/>
                        <a:t>Adjacent</a:t>
                      </a:r>
                      <a:r>
                        <a:rPr lang="en-US" baseline="0" dirty="0" smtClean="0"/>
                        <a:t> to golf course</a:t>
                      </a:r>
                      <a:endParaRPr lang="en-US" dirty="0"/>
                    </a:p>
                  </a:txBody>
                  <a:tcPr/>
                </a:tc>
                <a:tc>
                  <a:txBody>
                    <a:bodyPr/>
                    <a:lstStyle/>
                    <a:p>
                      <a:pPr algn="ctr"/>
                      <a:r>
                        <a:rPr lang="en-US" dirty="0" smtClean="0"/>
                        <a:t>3.67</a:t>
                      </a:r>
                      <a:endParaRPr lang="en-US" dirty="0"/>
                    </a:p>
                  </a:txBody>
                  <a:tcPr/>
                </a:tc>
              </a:tr>
              <a:tr h="484620">
                <a:tc>
                  <a:txBody>
                    <a:bodyPr/>
                    <a:lstStyle/>
                    <a:p>
                      <a:pPr algn="l"/>
                      <a:r>
                        <a:rPr lang="en-US" dirty="0" smtClean="0"/>
                        <a:t>Adjacent</a:t>
                      </a:r>
                      <a:r>
                        <a:rPr lang="en-US" baseline="0" dirty="0" smtClean="0"/>
                        <a:t> to public park</a:t>
                      </a:r>
                      <a:endParaRPr lang="en-US" dirty="0"/>
                    </a:p>
                  </a:txBody>
                  <a:tcPr/>
                </a:tc>
                <a:tc>
                  <a:txBody>
                    <a:bodyPr/>
                    <a:lstStyle/>
                    <a:p>
                      <a:pPr algn="ctr"/>
                      <a:r>
                        <a:rPr lang="en-US" dirty="0" smtClean="0"/>
                        <a:t>3.10</a:t>
                      </a:r>
                      <a:endParaRPr lang="en-US" dirty="0"/>
                    </a:p>
                  </a:txBody>
                  <a:tcPr/>
                </a:tc>
              </a:tr>
              <a:tr h="484620">
                <a:tc>
                  <a:txBody>
                    <a:bodyPr/>
                    <a:lstStyle/>
                    <a:p>
                      <a:pPr algn="l"/>
                      <a:r>
                        <a:rPr lang="en-US" dirty="0" smtClean="0"/>
                        <a:t>Adjacent</a:t>
                      </a:r>
                      <a:r>
                        <a:rPr lang="en-US" baseline="0" dirty="0" smtClean="0"/>
                        <a:t> to dry pond</a:t>
                      </a:r>
                      <a:endParaRPr lang="en-US" dirty="0"/>
                    </a:p>
                  </a:txBody>
                  <a:tcPr/>
                </a:tc>
                <a:tc>
                  <a:txBody>
                    <a:bodyPr/>
                    <a:lstStyle/>
                    <a:p>
                      <a:pPr algn="ctr"/>
                      <a:r>
                        <a:rPr lang="en-US" dirty="0" smtClean="0"/>
                        <a:t>2.05</a:t>
                      </a:r>
                      <a:endParaRPr lang="en-US" dirty="0"/>
                    </a:p>
                  </a:txBody>
                  <a:tcPr/>
                </a:tc>
              </a:tr>
            </a:tbl>
          </a:graphicData>
        </a:graphic>
      </p:graphicFrame>
      <p:sp>
        <p:nvSpPr>
          <p:cNvPr id="4" name="TextBox 3"/>
          <p:cNvSpPr txBox="1"/>
          <p:nvPr/>
        </p:nvSpPr>
        <p:spPr>
          <a:xfrm>
            <a:off x="1905000" y="5943600"/>
            <a:ext cx="7010400" cy="369332"/>
          </a:xfrm>
          <a:prstGeom prst="rect">
            <a:avLst/>
          </a:prstGeom>
          <a:noFill/>
        </p:spPr>
        <p:txBody>
          <a:bodyPr wrap="square" rtlCol="0">
            <a:spAutoFit/>
          </a:bodyPr>
          <a:lstStyle/>
          <a:p>
            <a:r>
              <a:rPr lang="en-US" b="1" dirty="0" smtClean="0"/>
              <a:t>Source: Site Planning and Design Handbook, Pg.305</a:t>
            </a:r>
            <a:endParaRPr lang="en-US" b="1" dirty="0"/>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Building </a:t>
            </a:r>
            <a:r>
              <a:rPr lang="en-US" dirty="0" smtClean="0">
                <a:solidFill>
                  <a:schemeClr val="accent2">
                    <a:lumMod val="50000"/>
                  </a:schemeClr>
                </a:solidFill>
              </a:rPr>
              <a:t>Residential </a:t>
            </a:r>
            <a:r>
              <a:rPr lang="en-US" dirty="0" smtClean="0">
                <a:solidFill>
                  <a:schemeClr val="accent2">
                    <a:lumMod val="50000"/>
                  </a:schemeClr>
                </a:solidFill>
              </a:rPr>
              <a:t>Sites</a:t>
            </a:r>
            <a:endParaRPr lang="en-US" dirty="0">
              <a:solidFill>
                <a:schemeClr val="accent2">
                  <a:lumMod val="50000"/>
                </a:schemeClr>
              </a:solidFill>
            </a:endParaRPr>
          </a:p>
        </p:txBody>
      </p:sp>
      <p:sp>
        <p:nvSpPr>
          <p:cNvPr id="3" name="Content Placeholder 2"/>
          <p:cNvSpPr>
            <a:spLocks noGrp="1"/>
          </p:cNvSpPr>
          <p:nvPr>
            <p:ph idx="1"/>
          </p:nvPr>
        </p:nvSpPr>
        <p:spPr>
          <a:xfrm>
            <a:off x="304800" y="1828800"/>
            <a:ext cx="8458200" cy="4343400"/>
          </a:xfrm>
        </p:spPr>
        <p:txBody>
          <a:bodyPr>
            <a:noAutofit/>
          </a:bodyPr>
          <a:lstStyle/>
          <a:p>
            <a:pPr algn="just"/>
            <a:r>
              <a:rPr lang="en-US" sz="2400" dirty="0" smtClean="0"/>
              <a:t>In the designing of residential activity, the relation of public and private areas is important to the interaction of residents and the degree </a:t>
            </a:r>
            <a:r>
              <a:rPr lang="en-US" sz="2400" dirty="0" smtClean="0"/>
              <a:t>of privacy desired.</a:t>
            </a:r>
          </a:p>
          <a:p>
            <a:pPr algn="just"/>
            <a:r>
              <a:rPr lang="en-US" sz="2400" dirty="0" smtClean="0"/>
              <a:t>Residential areas can be categorized as:</a:t>
            </a:r>
          </a:p>
          <a:p>
            <a:pPr lvl="2" algn="just">
              <a:buFont typeface="Wingdings" pitchFamily="2" charset="2"/>
              <a:buChar char="ü"/>
            </a:pPr>
            <a:r>
              <a:rPr lang="en-US" dirty="0" smtClean="0"/>
              <a:t>Public areas</a:t>
            </a:r>
          </a:p>
          <a:p>
            <a:pPr lvl="2" algn="just">
              <a:buFont typeface="Wingdings" pitchFamily="2" charset="2"/>
              <a:buChar char="ü"/>
            </a:pPr>
            <a:r>
              <a:rPr lang="en-US" dirty="0" smtClean="0"/>
              <a:t>Semi-public areas</a:t>
            </a:r>
          </a:p>
          <a:p>
            <a:pPr lvl="2" algn="just">
              <a:buFont typeface="Wingdings" pitchFamily="2" charset="2"/>
              <a:buChar char="ü"/>
            </a:pPr>
            <a:r>
              <a:rPr lang="en-US" dirty="0" smtClean="0"/>
              <a:t>Private areas</a:t>
            </a:r>
          </a:p>
          <a:p>
            <a:pPr lvl="2" algn="just">
              <a:buFont typeface="Wingdings" pitchFamily="2" charset="2"/>
              <a:buChar char="ü"/>
            </a:pPr>
            <a:r>
              <a:rPr lang="en-US" dirty="0" smtClean="0"/>
              <a:t>Transition areas</a:t>
            </a:r>
            <a:endParaRPr lang="en-US" sz="2000" dirty="0" smtClean="0"/>
          </a:p>
        </p:txBody>
      </p:sp>
    </p:spTree>
  </p:cSld>
  <p:clrMapOvr>
    <a:masterClrMapping/>
  </p:clrMapOvr>
  <p:transition spd="med">
    <p:fade/>
  </p:transition>
</p:sld>
</file>

<file path=ppt/theme/theme1.xml><?xml version="1.0" encoding="utf-8"?>
<a:theme xmlns:a="http://schemas.openxmlformats.org/drawingml/2006/main" name="Theme9">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Theme9</Template>
  <TotalTime>182</TotalTime>
  <Words>849</Words>
  <Application>Microsoft Office PowerPoint</Application>
  <PresentationFormat>On-screen Show (4:3)</PresentationFormat>
  <Paragraphs>131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Theme9</vt:lpstr>
      <vt:lpstr>LECTURE # 06  LOCATION OF ACTIVITIES RESIDENTIAL ACTIVITY &amp; COMMERCIAL ACTIVITY</vt:lpstr>
      <vt:lpstr>Location of Activities</vt:lpstr>
      <vt:lpstr>Location of Activities</vt:lpstr>
      <vt:lpstr>1. Residential Activity</vt:lpstr>
      <vt:lpstr>Quality Residential Development</vt:lpstr>
      <vt:lpstr>Classes/ Types of Residential Activity</vt:lpstr>
      <vt:lpstr>Potential Residential Locations</vt:lpstr>
      <vt:lpstr>Homeowner Preference for Proximity to Open-Space Features</vt:lpstr>
      <vt:lpstr>Building Residential Sites</vt:lpstr>
      <vt:lpstr>Public Areas</vt:lpstr>
      <vt:lpstr>Semi Public Areas</vt:lpstr>
      <vt:lpstr>Private Areas</vt:lpstr>
      <vt:lpstr>Transition Areas</vt:lpstr>
      <vt:lpstr>2. Commercial Activity</vt:lpstr>
      <vt:lpstr>Location of Commercial Activities</vt:lpstr>
      <vt:lpstr>Classes/ Types of Commercial Activity</vt:lpstr>
      <vt:lpstr>Other Required Attributes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AJ</dc:creator>
  <cp:lastModifiedBy>AJ</cp:lastModifiedBy>
  <cp:revision>16</cp:revision>
  <dcterms:created xsi:type="dcterms:W3CDTF">2019-09-01T17:35:56Z</dcterms:created>
  <dcterms:modified xsi:type="dcterms:W3CDTF">2019-10-24T13:47:50Z</dcterms:modified>
</cp:coreProperties>
</file>